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18" r:id="rId4"/>
    <p:sldMasterId id="2147483754" r:id="rId5"/>
  </p:sldMasterIdLst>
  <p:sldIdLst>
    <p:sldId id="257" r:id="rId6"/>
    <p:sldId id="266" r:id="rId7"/>
    <p:sldId id="268" r:id="rId8"/>
    <p:sldId id="269" r:id="rId9"/>
    <p:sldId id="273" r:id="rId10"/>
    <p:sldId id="275" r:id="rId11"/>
    <p:sldId id="260" r:id="rId12"/>
    <p:sldId id="261" r:id="rId13"/>
    <p:sldId id="262" r:id="rId14"/>
    <p:sldId id="265" r:id="rId15"/>
    <p:sldId id="267" r:id="rId16"/>
    <p:sldId id="274" r:id="rId17"/>
    <p:sldId id="276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Мои документы\СКРИНШОТЫ\ФОНЫ\Фоны из интернета, Картинки фотошопа\0_4dd53_df219f07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428596" y="214290"/>
            <a:ext cx="8358246" cy="64294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9" name="Picture 7" descr="C:\Мои документы\ЖИВОПИСЬ\анохин николай май.jpe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715436" cy="446289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8" name="Picture 6" descr="C:\Мои документы\ЖИВОПИСЬ\gerasimov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8164343" cy="3857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714348" y="5072074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Поэма Н.А.Некрасова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«Кому на Руси жить хорошо»</a:t>
            </a:r>
            <a:endParaRPr lang="ru-RU" sz="4000" b="1" dirty="0">
              <a:ln w="11430"/>
              <a:solidFill>
                <a:srgbClr val="F79646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64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CCD477-B9AA-4FE2-B1F4-BB6985D7870B}" type="datetimeFigureOut">
              <a:rPr lang="ru-RU" smtClean="0">
                <a:solidFill>
                  <a:srgbClr val="ECE9C6"/>
                </a:solidFill>
              </a:rPr>
              <a:pPr/>
              <a:t>23.02.2022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F714BE-A00E-4DFC-BD1C-C9A1510E2DAD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1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439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61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9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10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718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2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22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5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60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Мои документы\СКРИНШОТЫ\ФОНЫ\Фоны из интернета, Картинки фотошопа\0_4dd38_fb219b58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143372" y="571480"/>
            <a:ext cx="4786346" cy="5715040"/>
          </a:xfrm>
          <a:prstGeom prst="roundRect">
            <a:avLst/>
          </a:prstGeom>
          <a:solidFill>
            <a:srgbClr val="9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429124" y="857232"/>
            <a:ext cx="4429156" cy="5357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 descr="C:\Мои документы\ИЛЛЮСТРАЦИИ\Некрасов Русские женщины\некрасов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511016" cy="5776769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4489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516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CCD477-B9AA-4FE2-B1F4-BB6985D7870B}" type="datetimeFigureOut">
              <a:rPr lang="ru-RU" smtClean="0">
                <a:solidFill>
                  <a:srgbClr val="ECE9C6"/>
                </a:solidFill>
              </a:rPr>
              <a:pPr/>
              <a:t>23.02.2022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F714BE-A00E-4DFC-BD1C-C9A1510E2DAD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571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4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2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7696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573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20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6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3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Мои документы\СКРИНШОТЫ\ФОНЫ\Фоны из интернета, Картинки фотошопа\0_4dd38_fb219b58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rgbClr val="9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7" descr="C:\Мои документы\ЖИВОПИСЬ\анохин николай май.jpeg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446289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7125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513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1526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CCD477-B9AA-4FE2-B1F4-BB6985D7870B}" type="datetimeFigureOut">
              <a:rPr lang="ru-RU" smtClean="0">
                <a:solidFill>
                  <a:srgbClr val="ECE9C6"/>
                </a:solidFill>
              </a:rPr>
              <a:pPr/>
              <a:t>23.02.2022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F714BE-A00E-4DFC-BD1C-C9A1510E2DAD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9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362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63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480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8543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92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2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Мои документы\СКРИНШОТЫ\ФОНЫ\Фоны из интернета, Картинки фотошопа\0_4dd38_fb219b58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rgbClr val="9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50" name="Picture 6" descr="C:\Мои документы\ЖИВОПИСЬ\6.gif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733925"/>
            <a:ext cx="1876425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391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18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6518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7180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3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4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8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86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0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76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Мои документы\СКРИНШОТЫ\ФОНЫ\Фоны из интернета, Картинки фотошопа\0_4dd38_fb219b58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rgbClr val="9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4" name="Picture 2" descr="C:\Мои документы\СКРИНШОТЫ\ФОНЫ\Фоны из интернета, Картинки фотошопа\7519bcd8c322t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715436" cy="632874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5" name="Picture 3" descr="C:\Мои документы\ЖИВОПИСЬ\09_03.gi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1928802"/>
            <a:ext cx="2786082" cy="464906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35284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15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29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8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Мои документы\СКРИНШОТЫ\ФОНЫ\Фоны из интернета, Картинки фотошопа\0_4dd38_fb219b58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rgbClr val="9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71" name="Picture 3" descr="C:\Мои документы\ЖИВОПИСЬ\0005-005-Traditsii-N.-A.-Nekrasova-v-rasskaze-A.-I.-Solzhenitsyna-Matrjonin-dvor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86446" y="1928802"/>
            <a:ext cx="3145831" cy="4457709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0548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1" name="Picture 5" descr="C:\Мои документы\СКРИНШОТЫ\ФОНЫ\Фоны из интернета, Картинки фотошопа\0_4dd53_df219f07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</p:spPr>
      </p:pic>
      <p:pic>
        <p:nvPicPr>
          <p:cNvPr id="12" name="Picture 2" descr="C:\Мои документы\ЖИВОПИСЬ\0013697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9712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Мои документы\СКРИНШОТЫ\ФОНЫ\Фоны из интернета, Картинки фотошопа\0_4dd38_fb219b58_L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rgbClr val="9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492919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 можете использовать шаблон для своей презентации, но, пожалуйста, обязательно укажите имя автора: Морозова Наталья Терентьевна, учитель русского языка и литературы МБОУ «Павловская СОШ» Павловского района Алтайского края, декабрь 2014.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Творческих вам успехов, коллеги!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9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4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52D9-BA1A-49FD-BFD2-0EC0E228B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9C22-7E62-4FC7-B1F7-FF9EACB1E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1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CCD477-B9AA-4FE2-B1F4-BB6985D7870B}" type="datetimeFigureOut">
              <a:rPr lang="ru-RU" smtClean="0">
                <a:solidFill>
                  <a:srgbClr val="895D1D"/>
                </a:solidFill>
              </a:rPr>
              <a:pPr/>
              <a:t>23.02.2022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F714BE-A00E-4DFC-BD1C-C9A1510E2DAD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8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302" y="6519446"/>
            <a:ext cx="1469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white">
                    <a:lumMod val="95000"/>
                  </a:prstClr>
                </a:solidFill>
              </a:rPr>
              <a:t>Морозова Н.Т.</a:t>
            </a:r>
            <a:endParaRPr lang="ru-RU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539552" y="548680"/>
            <a:ext cx="8136904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Гриша </a:t>
            </a:r>
            <a:r>
              <a:rPr lang="ru-RU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Добросклонов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 - народный заступник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39552" y="1426899"/>
            <a:ext cx="26681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трудовая 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 прямая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сердцу дорога,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Прочь от порога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</a:rPr>
              <a:t>,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987824" y="2996559"/>
            <a:ext cx="24088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сердцу дорога,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Прочь от порога,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 и лентяй!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ли не рай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923928" y="4581128"/>
            <a:ext cx="25248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народа,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его,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и свобода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02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995" y="11663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Типы крестьян в поэме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степени </a:t>
            </a:r>
            <a:r>
              <a:rPr lang="ru-RU" sz="2400" b="1" dirty="0" smtClean="0"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их </a:t>
            </a:r>
            <a:r>
              <a:rPr lang="ru-RU" sz="2400" b="1" dirty="0">
                <a:latin typeface="Times New Roman"/>
                <a:ea typeface="Times New Roman"/>
              </a:rPr>
              <a:t>социальной сознательности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929861"/>
              </p:ext>
            </p:extLst>
          </p:nvPr>
        </p:nvGraphicFramePr>
        <p:xfrm>
          <a:off x="395536" y="1196752"/>
          <a:ext cx="8424936" cy="3438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5760640"/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образа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 мужиков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правды, кому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Руси хорошо и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вольготно живется.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Яким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Ногой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Показание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духовности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русского крестьянства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Ермил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Гирин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Защита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общественных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интересов.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Савелий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Противостояние власти,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общественный деятель,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образ русского богатыря.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Матрена Тимофеевна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Противостояние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общественным устоям в деревне.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Гришка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Добросклонов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Забота и переживания о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судьбе русского народа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63688" y="4725144"/>
            <a:ext cx="712879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Некрасову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поэме «Кому на Руси жить хорошо?» замечательно удалось показать  различные типы крестьян в зависимости от степени их социальной сознательности: размышляющие о судьбе русского народа, противостоящие несправедливым уставам общества, а также стремящие защитить общественные интересы.</a:t>
            </a:r>
            <a:endParaRPr lang="ru-RU" sz="11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45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15" y="908720"/>
            <a:ext cx="9144000" cy="296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Образы помещиков </a:t>
            </a:r>
            <a:endParaRPr lang="ru-RU" sz="4800" b="1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в </a:t>
            </a:r>
            <a:r>
              <a:rPr lang="ru-RU" sz="36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поэме </a:t>
            </a:r>
            <a:endParaRPr lang="ru-RU" sz="3600" b="1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"</a:t>
            </a:r>
            <a:r>
              <a:rPr lang="ru-RU" sz="36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Кому на Руси жить хорошо?"</a:t>
            </a:r>
            <a:r>
              <a:rPr lang="ru-RU" sz="3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"</a:t>
            </a:r>
            <a:endParaRPr lang="ru-RU" sz="2000" i="1" dirty="0">
              <a:solidFill>
                <a:srgbClr val="00000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717032"/>
            <a:ext cx="4662264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Что значит, </a:t>
            </a:r>
            <a:r>
              <a:rPr lang="ru-RU" sz="2400" i="1" dirty="0" err="1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други</a:t>
            </a:r>
            <a:r>
              <a:rPr lang="ru-RU" sz="2400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милые, привычка-то помещичья!"</a:t>
            </a:r>
            <a:endParaRPr lang="ru-RU" i="1" dirty="0">
              <a:solidFill>
                <a:srgbClr val="00000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9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022" y="8367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Сюжетной основой поэмы “Кому на Руси жить хорошо” становятся поиски счастливого на Руси. Н. А. Некрасов ставит своей целью как можно шире охватить все аспекты жизни русской деревни в период непосредственно после отмены крепостного права. А потому не может поэт обойтись и без описания жизни русских помещиков, тем более что кому, как не им, по мнению ходоков-крестьян, должно житься “счастливо, вольготно на Руси”. Рассказы о помещиках присутствуют на протяжении всей поэмы. Мужики и барин — непримиримые, вечные враги.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2-tub-ru.yandex.net/i?id=9ea00df29dc3aff872a3b28b9955b4e3&amp;n=33&amp;h=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78" y="2996952"/>
            <a:ext cx="4104456" cy="2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16258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“Хвали траву в стогу, а барина в гробу”, — говорит поэт. Пока существуют господа, нет и не может быть счастья крестьянину — вот тот вывод, к которому с железной последовательностью подводит Н. А. Некрасов читателя поэмы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5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3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13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Вопросы: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619268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Почему </a:t>
            </a: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портреты помещиков автор дает сатирически? Сравните манеру их изображения с описанием облика крестьян?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сообщают читателю говорящие фамилии помещиков?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каким чувством изображает автор отношения между помещиками и крестьянами до отмены крепостного права? Почему слова "забота", "любовь", "милость" звучат в поэме с сарказмом?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Какой смысл в понимании образов помещиков раскрывают их речевые характеристики?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в изображении помещиков автор использует предметную деталь, приемы гиперболы, гротеска, несоответствия?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каких смешных положениях оказываются помещики? Почему этот смех "грустный"? Какие традиции русской литературы использует здесь Некрасов?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Какие народные оценки угнетателей звучат в главах? Можно ли считать образы помещиков однолинейными или в них есть сложность, внутренние противоречия?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в главах изображены крестьяне? Каково авторское отношение к людям "холопского звания"? Как автор относится к крестьянам князя Утятина? Почему?</a:t>
            </a:r>
            <a:endParaRPr lang="ru-RU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Выводы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5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Помещики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поэме изображены сатирически. Это выражается в их портретных и речевых характеристиках. К своим крестьянам они всегда относились жестоко и высокомерно, презирая людей труда и ведя паразитический образ жизни. Исключение - лишь образ доброй губернаторши Елены Александровны. С горькой иронией автор изображает как самих помещиков, страдающих от отмены крепостного права, так и их верных холопов, привыкших к терпению, смирению и унижениям, не способных к открытому протесту и борьбе за свое освобождение.</a:t>
            </a:r>
            <a:endParaRPr lang="ru-RU" sz="3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960" y="1196752"/>
            <a:ext cx="8202488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Образы крестьян и помещиков </a:t>
            </a:r>
            <a:endParaRPr lang="ru-RU" sz="5400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 </a:t>
            </a:r>
            <a:r>
              <a:rPr lang="ru-RU" sz="4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поэме Н.А. </a:t>
            </a:r>
            <a:r>
              <a:rPr lang="ru-RU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Некрасова</a:t>
            </a:r>
          </a:p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4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«</a:t>
            </a:r>
            <a:r>
              <a:rPr lang="ru-RU" sz="4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Кому на Руси жить хорошо»</a:t>
            </a:r>
          </a:p>
        </p:txBody>
      </p:sp>
    </p:spTree>
    <p:extLst>
      <p:ext uri="{BB962C8B-B14F-4D97-AF65-F5344CB8AC3E}">
        <p14:creationId xmlns:p14="http://schemas.microsoft.com/office/powerpoint/2010/main" val="24082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Каким предстаёт народ в поэме?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268760"/>
            <a:ext cx="4546848" cy="485740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трудолюбивый, смекалистый, щедрый, жизнерадостный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= </a:t>
            </a:r>
            <a:r>
              <a:rPr lang="ru-RU" b="1" i="1" dirty="0">
                <a:latin typeface="Times New Roman"/>
                <a:ea typeface="Times New Roman"/>
              </a:rPr>
              <a:t>чувствуется сила</a:t>
            </a:r>
            <a:r>
              <a:rPr lang="ru-RU" dirty="0">
                <a:latin typeface="Times New Roman"/>
                <a:ea typeface="Times New Roman"/>
              </a:rPr>
              <a:t>;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пьёт от безысходности</a:t>
            </a:r>
            <a:r>
              <a:rPr lang="ru-RU" dirty="0">
                <a:latin typeface="Times New Roman"/>
                <a:ea typeface="Times New Roman"/>
              </a:rPr>
              <a:t>, грубый, покорный, забитый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= </a:t>
            </a:r>
            <a:r>
              <a:rPr lang="ru-RU" b="1" i="1" dirty="0">
                <a:latin typeface="Times New Roman"/>
                <a:ea typeface="Times New Roman"/>
              </a:rPr>
              <a:t>много в народе ещё </a:t>
            </a:r>
            <a:endParaRPr lang="ru-RU" b="1" i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latin typeface="Times New Roman"/>
                <a:ea typeface="Times New Roman"/>
              </a:rPr>
              <a:t>      тёмного</a:t>
            </a:r>
            <a:endParaRPr lang="ru-RU" b="1" i="1" dirty="0"/>
          </a:p>
        </p:txBody>
      </p:sp>
      <p:pic>
        <p:nvPicPr>
          <p:cNvPr id="9218" name="Picture 2" descr="http://player.myshared.ru/891342/data/images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718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040543"/>
            <a:ext cx="8003233" cy="210042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Героем своей поэмы Некрасов избрал не отдельную личность, а весь народ, все “мужицкое царство”. “Кому на Руси жить хорошо” — такая народная поэма, какой еще не было 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Руси.</a:t>
            </a:r>
          </a:p>
          <a:p>
            <a:pPr marL="0" indent="45720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Некрасов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рассказывает о тысячелетних страданиях народа, но в то же время мы видим, сколько духовной красоты и величия в его героях, простых крестьянах.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3303" y="332656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/>
              </a:rPr>
              <a:t>Главные герои поэмы</a:t>
            </a:r>
            <a:endParaRPr lang="ru-RU" sz="40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0242" name="Picture 2" descr="http://crnews.ru/images/2015/January/20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02" y="2924944"/>
            <a:ext cx="6485122" cy="3528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799" y="908720"/>
            <a:ext cx="748883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Яким Нагой - один из мужиков, с кем пришлось столкнуться странникам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1" y="1962370"/>
            <a:ext cx="48671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 Перед читателем предстает изможденный человек, у которого практически не осталось сил и здоровья. Все, абсолютно все забрала у него работа. У него нет в жизни ничего хорошего, поэтому он так и тянется к пьянству: “А всё вином кончается …“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       В образе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</a:rPr>
              <a:t>Якима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 Нагого показана вся трагичность существования простого мужика, он – символ беспросветности и безнадежности, и именно об этом говорит автор, рисуя данные картины. </a:t>
            </a:r>
            <a:endParaRPr lang="ru-RU" sz="2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194" y="2036369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Грудь впалая; как вдавленный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Живот; у глаз, у рта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Излучины, как трещины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На высохшей земле;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И сам на землю-матушку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Похож он: шея бурая,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Как пласт, сохой отрезанный,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Кирпичное лицо,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Рука — кора древесная,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    А волосы — песок.</a:t>
            </a:r>
            <a:endParaRPr lang="ru-RU" b="1" i="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5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806173" y="980728"/>
            <a:ext cx="7620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Book Antiqua"/>
              </a:rPr>
              <a:t>Образ </a:t>
            </a:r>
            <a:r>
              <a:rPr lang="ru-RU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Book Antiqua"/>
              </a:rPr>
              <a:t>Ермила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Book Antiqua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Book Antiqua"/>
              </a:rPr>
              <a:t>Гирина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Book Antiqua"/>
              </a:rPr>
              <a:t> не менее трагичен,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Book Antiqua"/>
              </a:rPr>
              <a:t>но вызывает уважение читателя: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09600" y="1988840"/>
            <a:ext cx="7924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Arial"/>
              </a:rPr>
              <a:t>    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Якима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полная покорность судьбе, нет даже малейшего намека на сопротивление, то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Ермил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предстает перед читателем более сильным, он пытается как-то изменить собственную безрадостную жизнь. В столь неимоверно сложных условиях, в которых он вынужден жить, ему удается проявлять такие положительные черты своего характера, как благородство, честность, доброту, сострадание.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Ермил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Гирин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честен, порядочен, умен, он принимает все правила окружающего мира. Жизнь простого народа вселяет в читателя чувство безысходности и горечи за унижения, бедствия и страдания русских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33152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5640" y="84208"/>
            <a:ext cx="50468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Народная молва приводит крестьян-правдоискателей в село Клин, где они надеются встретиться со счастливой крестьянкой. Сколько же тяжелых страданий выпало на долю этой “счастливой” женщины! Но от всего ее облика исходит такая красота и сила, что нельзя не залюбоваться ею: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9" descr="index_p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b="14488"/>
          <a:stretch>
            <a:fillRect/>
          </a:stretch>
        </p:blipFill>
        <p:spPr bwMode="auto">
          <a:xfrm>
            <a:off x="323528" y="332655"/>
            <a:ext cx="3330116" cy="37444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148" y="4296430"/>
            <a:ext cx="377849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Осанистая женщина,</a:t>
            </a:r>
          </a:p>
          <a:p>
            <a:pPr algn="ctr"/>
            <a:r>
              <a:rPr lang="ru-RU" sz="2000" b="1" i="1" dirty="0" smtClean="0"/>
              <a:t>Широкая и плотная,</a:t>
            </a:r>
          </a:p>
          <a:p>
            <a:pPr algn="ctr"/>
            <a:r>
              <a:rPr lang="ru-RU" sz="2000" b="1" i="1" dirty="0" smtClean="0"/>
              <a:t>Лет тридцати </a:t>
            </a:r>
            <a:r>
              <a:rPr lang="ru-RU" sz="2000" b="1" i="1" dirty="0" err="1" smtClean="0"/>
              <a:t>осьми</a:t>
            </a:r>
            <a:r>
              <a:rPr lang="ru-RU" sz="2000" b="1" i="1" dirty="0" smtClean="0"/>
              <a:t>.</a:t>
            </a:r>
          </a:p>
          <a:p>
            <a:pPr algn="ctr"/>
            <a:r>
              <a:rPr lang="ru-RU" sz="2000" b="1" i="1" dirty="0" smtClean="0"/>
              <a:t>Красива; волос с проседью,</a:t>
            </a:r>
          </a:p>
          <a:p>
            <a:pPr algn="ctr"/>
            <a:r>
              <a:rPr lang="ru-RU" sz="2000" b="1" i="1" dirty="0" smtClean="0"/>
              <a:t>Глаза большие, строгие,</a:t>
            </a:r>
          </a:p>
          <a:p>
            <a:pPr algn="ctr"/>
            <a:r>
              <a:rPr lang="ru-RU" sz="2000" b="1" i="1" dirty="0" smtClean="0"/>
              <a:t>Ресницы богатейшие,</a:t>
            </a:r>
          </a:p>
          <a:p>
            <a:pPr algn="ctr"/>
            <a:r>
              <a:rPr lang="ru-RU" sz="2000" b="1" i="1" dirty="0" smtClean="0"/>
              <a:t>Сурова и смугла.</a:t>
            </a:r>
          </a:p>
          <a:p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5639" y="2115533"/>
            <a:ext cx="504684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 Antiqua"/>
              </a:rPr>
              <a:t>Голос Матрены Тимофеевны — </a:t>
            </a:r>
          </a:p>
          <a:p>
            <a:pPr algn="ctr"/>
            <a:r>
              <a:rPr lang="ru-RU" sz="2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 Antiqua"/>
              </a:rPr>
              <a:t>это голос самого народа. </a:t>
            </a:r>
            <a:endParaRPr lang="ru-RU" sz="28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5639" y="3752299"/>
            <a:ext cx="5046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Поэтому-то она чаще поет, чем рассказывает, поет народные песни. «Крестьянка» — самая фольклорная часть поэмы, она почти полностью построена на народно-поэтических образах и мотивах. Вся история жизни Матрены Тимофеевны — это цепь непрерывных несчастий и страданий. Недаром она говорит о себе: «Я потупленную голову, сердце гневное ношу!» Она убеждена: «Не дело между бабами счастливую искать».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1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ll027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135"/>
            <a:ext cx="3240360" cy="3945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28135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prstClr val="black"/>
                </a:solidFill>
              </a:rPr>
              <a:t>Савелий — очень гордый человек. Это ощущается во всем: в его отношении к жизни, в его стойкости и мужестве, с которыми он отстаивает свое. Когда он рассказывает о своей молодости, то вспоминает, как сдавались барину только слабые духом люди. 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37112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 большущей сивой гривою,</a:t>
            </a:r>
            <a:br>
              <a:rPr lang="ru-RU" sz="2000" b="1" i="1" dirty="0" smtClean="0"/>
            </a:br>
            <a:r>
              <a:rPr lang="ru-RU" sz="2000" b="1" i="1" dirty="0" smtClean="0"/>
              <a:t>Чай, двадцать лет нестриженной,</a:t>
            </a:r>
            <a:br>
              <a:rPr lang="ru-RU" sz="2000" b="1" i="1" dirty="0" smtClean="0"/>
            </a:br>
            <a:r>
              <a:rPr lang="ru-RU" sz="2000" b="1" i="1" dirty="0" smtClean="0"/>
              <a:t>С большущей бородой,</a:t>
            </a:r>
            <a:br>
              <a:rPr lang="ru-RU" sz="2000" b="1" i="1" dirty="0" smtClean="0"/>
            </a:br>
            <a:r>
              <a:rPr lang="ru-RU" sz="2000" b="1" i="1" dirty="0" smtClean="0"/>
              <a:t>Дед на медведя смахивал,</a:t>
            </a:r>
            <a:br>
              <a:rPr lang="ru-RU" sz="2000" b="1" i="1" dirty="0" smtClean="0"/>
            </a:br>
            <a:r>
              <a:rPr lang="ru-RU" sz="2000" b="1" i="1" dirty="0" smtClean="0"/>
              <a:t>Особенно, как из лесу,</a:t>
            </a:r>
            <a:br>
              <a:rPr lang="ru-RU" sz="2000" b="1" i="1" dirty="0" smtClean="0"/>
            </a:br>
            <a:r>
              <a:rPr lang="ru-RU" sz="2000" b="1" i="1" dirty="0" smtClean="0"/>
              <a:t>Согнувшись, выходил</a:t>
            </a:r>
            <a:r>
              <a:rPr lang="ru-RU" sz="2000" i="1" dirty="0" smtClean="0">
                <a:solidFill>
                  <a:srgbClr val="002060"/>
                </a:solidFill>
              </a:rPr>
              <a:t>.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204864"/>
            <a:ext cx="248379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4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 Antiqua"/>
              </a:rPr>
              <a:t>Савелий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134923"/>
            <a:ext cx="4954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Вся жизнь Савелия очень трагична, и в старости он оказывается невольным виновником гибели маленького внука. Этот случай еще раз доказывает, что, несмотря на всю свою силу, Савелий не может противостоять</a:t>
            </a:r>
            <a:r>
              <a:rPr lang="ru-RU" sz="800" dirty="0" smtClean="0"/>
              <a:t> </a:t>
            </a:r>
            <a:r>
              <a:rPr lang="ru-RU" sz="2400" dirty="0" smtClean="0"/>
              <a:t>враждебным обстоятельствам. Он — всего лишь игрушка в руках судьбы.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44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09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52328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Гриша </a:t>
            </a:r>
            <a:r>
              <a:rPr lang="ru-RU" sz="2000" dirty="0" err="1" smtClean="0">
                <a:solidFill>
                  <a:prstClr val="black"/>
                </a:solidFill>
              </a:rPr>
              <a:t>Добросклонов</a:t>
            </a:r>
            <a:r>
              <a:rPr lang="ru-RU" sz="2000" dirty="0" smtClean="0">
                <a:solidFill>
                  <a:prstClr val="black"/>
                </a:solidFill>
              </a:rPr>
              <a:t> коренным образом отличается от других действующих лиц поэмы. Если жизнь крестьянки Матрены Тимофеевны, </a:t>
            </a:r>
            <a:r>
              <a:rPr lang="ru-RU" sz="2000" dirty="0" err="1" smtClean="0">
                <a:solidFill>
                  <a:prstClr val="black"/>
                </a:solidFill>
              </a:rPr>
              <a:t>Якима</a:t>
            </a:r>
            <a:r>
              <a:rPr lang="ru-RU" sz="2000" dirty="0" smtClean="0">
                <a:solidFill>
                  <a:prstClr val="black"/>
                </a:solidFill>
              </a:rPr>
              <a:t> Нагого, Савелия, Ермила Гирина и многих других показана в покорности судьбе и сложившимся обстоятельствам, то у Гриши наблюдается совсем иное отношение к жизни.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     Григорий не согласен покориться судьбе и вести столь же печальную и убогую жизнь, которая свойственна большинству людей вокруг него.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3670919"/>
            <a:ext cx="32043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 Antiqua"/>
              </a:rPr>
              <a:t>Гриша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9309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Образ Григория </a:t>
            </a:r>
            <a:r>
              <a:rPr lang="ru-RU" sz="2000" dirty="0" err="1" smtClean="0"/>
              <a:t>Добросклонова</a:t>
            </a:r>
            <a:r>
              <a:rPr lang="ru-RU" sz="2000" dirty="0" smtClean="0"/>
              <a:t> в поэме Некрасова «Кому на Руси жить хорошо» вселяет надежду в нравственное и политическое возрождение Руси, в изменения сознания простого русского народа. Финал поэмы показывает, что счастье народное возможно. И пусть пока еще далеко до того момента, когда простой человек сможет назвать себя счастливым. Но пройдет время — и все изменится. И далеко не последнюю роль в этом будут играть Григорий </a:t>
            </a:r>
            <a:r>
              <a:rPr lang="ru-RU" sz="2000" dirty="0" err="1" smtClean="0"/>
              <a:t>Добросклонов</a:t>
            </a:r>
            <a:r>
              <a:rPr lang="ru-RU" sz="2000" dirty="0" smtClean="0"/>
              <a:t> и его идеи.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89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1324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1_Тема Office</vt:lpstr>
      <vt:lpstr>2_Твердый переплет</vt:lpstr>
      <vt:lpstr>3_Твердый переплет</vt:lpstr>
      <vt:lpstr>4_Твердый переплет</vt:lpstr>
      <vt:lpstr>Тема Office</vt:lpstr>
      <vt:lpstr>Презентация PowerPoint</vt:lpstr>
      <vt:lpstr>Презентация PowerPoint</vt:lpstr>
      <vt:lpstr>Каким предстаёт народ в поэме?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крестьян в поэме  по степени  их социальной сознательности</vt:lpstr>
      <vt:lpstr>Презентация PowerPoint</vt:lpstr>
      <vt:lpstr>Презентация PowerPoint</vt:lpstr>
      <vt:lpstr>  Вопросы: 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Морозова Н.Т</dc:title>
  <dc:creator>Ольга</dc:creator>
  <cp:lastModifiedBy>ManikovskayaVV</cp:lastModifiedBy>
  <cp:revision>10</cp:revision>
  <dcterms:created xsi:type="dcterms:W3CDTF">2015-07-01T18:06:16Z</dcterms:created>
  <dcterms:modified xsi:type="dcterms:W3CDTF">2022-02-23T12:29:26Z</dcterms:modified>
</cp:coreProperties>
</file>